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1-10-2019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98678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dirty="0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1-10-2019</a:t>
            </a:fld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36728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1-10-2019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138944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nl-NL" smtClean="0"/>
              <a:t>Tekststijl van het model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1-10-2019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172994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1-10-2019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395805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1-10-2019</a:t>
            </a:fld>
            <a:endParaRPr lang="nl-NL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300143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dirty="0" smtClean="0"/>
              <a:t>Klik op het pictogram als u een afbeelding wilt toevoegen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dirty="0" smtClean="0"/>
              <a:t>Klik op het pictogram als u een afbeelding wilt toevoegen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dirty="0" smtClean="0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1-10-2019</a:t>
            </a:fld>
            <a:endParaRPr lang="nl-NL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492157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1-10-2019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982570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1-10-2019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93189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1-10-2019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98905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1-10-2019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54247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1-10-2019</a:t>
            </a:fld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57419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1-10-2019</a:t>
            </a:fld>
            <a:endParaRPr lang="nl-NL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21504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1-10-2019</a:t>
            </a:fld>
            <a:endParaRPr lang="nl-NL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15733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1-10-2019</a:t>
            </a:fld>
            <a:endParaRPr lang="nl-NL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73600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1-10-2019</a:t>
            </a:fld>
            <a:endParaRPr lang="nl-NL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34104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dirty="0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A26E7-83F5-47B1-99FF-77F606490076}" type="datetimeFigureOut">
              <a:rPr lang="nl-NL" smtClean="0"/>
              <a:t>1-10-2019</a:t>
            </a:fld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AFAA0-A3D1-4D85-9913-A9192260D8CC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85324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38A26E7-83F5-47B1-99FF-77F606490076}" type="datetimeFigureOut">
              <a:rPr lang="nl-NL" smtClean="0"/>
              <a:t>1-10-2019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FAFAA0-A3D1-4D85-9913-A9192260D8CC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169814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Les 3 Kosten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Complementaire kosten en Afschrijvingen</a:t>
            </a: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6195" y="1856670"/>
            <a:ext cx="3456867" cy="3782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438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Herhalingen van begrippen uit de vorige lessen.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46111" y="2052918"/>
            <a:ext cx="10474735" cy="4195481"/>
          </a:xfrm>
        </p:spPr>
        <p:txBody>
          <a:bodyPr>
            <a:normAutofit lnSpcReduction="10000"/>
          </a:bodyPr>
          <a:lstStyle/>
          <a:p>
            <a:r>
              <a:rPr lang="nl-NL" dirty="0" smtClean="0"/>
              <a:t>Wat is een exploitatie?</a:t>
            </a:r>
          </a:p>
          <a:p>
            <a:pPr lvl="2"/>
            <a:r>
              <a:rPr lang="nl-NL" dirty="0" smtClean="0"/>
              <a:t>Een overzicht van alle opbrengsten en kosten die het bedrijf/de organisatie maakt.</a:t>
            </a:r>
          </a:p>
          <a:p>
            <a:r>
              <a:rPr lang="nl-NL" dirty="0" smtClean="0"/>
              <a:t>Wat waren ook al weer exploitatiekosten?</a:t>
            </a:r>
          </a:p>
          <a:p>
            <a:pPr lvl="2"/>
            <a:r>
              <a:rPr lang="nl-NL" dirty="0" smtClean="0"/>
              <a:t>We kennen Personeelskosten; huisvestingskosten; diverse kosten (dat kunnen er veel zijn).</a:t>
            </a:r>
          </a:p>
          <a:p>
            <a:r>
              <a:rPr lang="nl-NL" dirty="0" smtClean="0"/>
              <a:t>Wat zijn kosten?</a:t>
            </a:r>
          </a:p>
          <a:p>
            <a:pPr lvl="2"/>
            <a:r>
              <a:rPr lang="nl-NL" dirty="0" smtClean="0"/>
              <a:t>Alle </a:t>
            </a:r>
            <a:r>
              <a:rPr lang="nl-NL" u="sng" dirty="0" smtClean="0"/>
              <a:t>NOODZAKELIJKE</a:t>
            </a:r>
            <a:r>
              <a:rPr lang="nl-NL" dirty="0" smtClean="0"/>
              <a:t> uitgaven die een bedrijf maakt om het zaakje draaiende te houden.</a:t>
            </a:r>
          </a:p>
          <a:p>
            <a:r>
              <a:rPr lang="nl-NL" dirty="0" smtClean="0"/>
              <a:t>Wat is verspilling?</a:t>
            </a:r>
          </a:p>
          <a:p>
            <a:pPr lvl="2"/>
            <a:r>
              <a:rPr lang="nl-NL" dirty="0" smtClean="0"/>
              <a:t>Alle andere kosten die niet gemaakt hadden hoeven worden. Deze mag je niet verrekenen.</a:t>
            </a:r>
          </a:p>
          <a:p>
            <a:r>
              <a:rPr lang="nl-NL" dirty="0" smtClean="0"/>
              <a:t>Wat waren de Personeelskosten?</a:t>
            </a:r>
          </a:p>
          <a:p>
            <a:pPr lvl="2"/>
            <a:r>
              <a:rPr lang="nl-NL" dirty="0" smtClean="0"/>
              <a:t>Dat zijn alle uitgaven die je voor je personeel moet doen. Zoals Loon, Werkkleding, Koffie en Thee in de kantine, het Personeelsuitje, Bonussen en Jubileum/verjaardagen/enz.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98298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6111" y="435301"/>
            <a:ext cx="9404723" cy="1400530"/>
          </a:xfrm>
        </p:spPr>
        <p:txBody>
          <a:bodyPr/>
          <a:lstStyle/>
          <a:p>
            <a:pPr algn="ctr"/>
            <a:r>
              <a:rPr lang="nl-NL" dirty="0" smtClean="0"/>
              <a:t>Laatste rondje kostenherhaling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46111" y="1321398"/>
            <a:ext cx="9882552" cy="5053276"/>
          </a:xfrm>
        </p:spPr>
        <p:txBody>
          <a:bodyPr>
            <a:normAutofit/>
          </a:bodyPr>
          <a:lstStyle/>
          <a:p>
            <a:r>
              <a:rPr lang="nl-NL" dirty="0" smtClean="0"/>
              <a:t>Wat zijn DIRECTE kosten?</a:t>
            </a:r>
          </a:p>
          <a:p>
            <a:pPr lvl="2"/>
            <a:r>
              <a:rPr lang="nl-NL" dirty="0" smtClean="0"/>
              <a:t>Dat zijn kosten die direct aan het product of dienst gekoppeld kunnen worden. Zoals het materiaal, de inkoopkosten, direct loon enz..</a:t>
            </a:r>
            <a:endParaRPr lang="nl-NL" dirty="0"/>
          </a:p>
          <a:p>
            <a:r>
              <a:rPr lang="nl-NL" dirty="0" smtClean="0"/>
              <a:t>Wat zijn dan de INDIRECTE kosten?</a:t>
            </a:r>
          </a:p>
          <a:p>
            <a:pPr lvl="2"/>
            <a:r>
              <a:rPr lang="nl-NL" dirty="0" smtClean="0"/>
              <a:t>Dat zijn de kosten die worden gemaakt, maar niet direct in het product of dienst terug te vinden zijn. Zoals de kosten van huur, opslag, gas/water/licht enz..</a:t>
            </a:r>
            <a:endParaRPr lang="nl-NL" dirty="0"/>
          </a:p>
          <a:p>
            <a:r>
              <a:rPr lang="nl-NL" dirty="0" smtClean="0"/>
              <a:t>Welke twee systemen voor de afschrijvingskosten kennen we?</a:t>
            </a:r>
          </a:p>
          <a:p>
            <a:pPr lvl="2"/>
            <a:r>
              <a:rPr lang="nl-NL" dirty="0" smtClean="0"/>
              <a:t>Lineaire afschrijving: elk jaar het zelfde bedrag.</a:t>
            </a:r>
          </a:p>
          <a:p>
            <a:pPr lvl="2"/>
            <a:r>
              <a:rPr lang="nl-NL" dirty="0" smtClean="0"/>
              <a:t>Afschrijving van de boekwaarde: elk jaar een vast percentage van de boekwaarde.</a:t>
            </a:r>
          </a:p>
          <a:p>
            <a:r>
              <a:rPr lang="nl-NL" dirty="0" smtClean="0"/>
              <a:t>Wat is het verschil tussen de technische en economische levensduur?</a:t>
            </a:r>
          </a:p>
          <a:p>
            <a:pPr lvl="2"/>
            <a:r>
              <a:rPr lang="nl-NL" dirty="0" smtClean="0"/>
              <a:t>De technische levensduur is de tijd zolang de machine/het apparaat nog werkt.</a:t>
            </a:r>
          </a:p>
          <a:p>
            <a:pPr lvl="2"/>
            <a:r>
              <a:rPr lang="nl-NL" dirty="0" smtClean="0"/>
              <a:t>De economische levensduur is die tijd dat de machine/het apparaat meer geld oplevert dan het aan onderhoudskosten verbruikt.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69012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Complementaire kosten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46111" y="1303980"/>
            <a:ext cx="9403742" cy="5131653"/>
          </a:xfrm>
        </p:spPr>
        <p:txBody>
          <a:bodyPr>
            <a:normAutofit/>
          </a:bodyPr>
          <a:lstStyle/>
          <a:p>
            <a:r>
              <a:rPr lang="nl-NL" dirty="0" smtClean="0"/>
              <a:t>Complementaire kosten zijn die kosten nodig zijn om een DPM in actie te houden.</a:t>
            </a:r>
          </a:p>
          <a:p>
            <a:pPr lvl="2"/>
            <a:r>
              <a:rPr lang="nl-NL" dirty="0" smtClean="0"/>
              <a:t>Voor een auto zijn dat bijvoorbeeld:</a:t>
            </a:r>
          </a:p>
          <a:p>
            <a:pPr lvl="7"/>
            <a:r>
              <a:rPr lang="nl-NL" dirty="0" smtClean="0"/>
              <a:t>Benzinekosten</a:t>
            </a:r>
          </a:p>
          <a:p>
            <a:pPr lvl="7"/>
            <a:r>
              <a:rPr lang="nl-NL" dirty="0" smtClean="0"/>
              <a:t>Garagekosten</a:t>
            </a:r>
          </a:p>
          <a:p>
            <a:pPr lvl="7"/>
            <a:r>
              <a:rPr lang="nl-NL" dirty="0" smtClean="0"/>
              <a:t>Reinigingskosten enz.</a:t>
            </a:r>
          </a:p>
          <a:p>
            <a:r>
              <a:rPr lang="nl-NL" dirty="0" smtClean="0"/>
              <a:t>Complementaire kosten tel je op bij de andere kosten voor het product of dienst. </a:t>
            </a:r>
          </a:p>
          <a:p>
            <a:r>
              <a:rPr lang="nl-NL" dirty="0" smtClean="0"/>
              <a:t>Alle kosten samen vormen de “totale productkosten” door de lagere afschrijving, bestel kosten en diverse andere kosten gaat de kostprijs van het product of dienst tekens iets omlaag.</a:t>
            </a:r>
          </a:p>
          <a:p>
            <a:r>
              <a:rPr lang="nl-NL" dirty="0" smtClean="0"/>
              <a:t>Op het moment dat de totale kosten weer stijgen is de economische levensduur ten einde (zie voorbeeld op pag.42)</a:t>
            </a:r>
          </a:p>
          <a:p>
            <a:r>
              <a:rPr lang="nl-NL" dirty="0" smtClean="0"/>
              <a:t>We gaan dit nog uitgebreid oefenen.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3388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Het huiswerk. Wie zijn welke problemen tegen gekomen?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46111" y="2052918"/>
            <a:ext cx="9978345" cy="4195481"/>
          </a:xfrm>
        </p:spPr>
        <p:txBody>
          <a:bodyPr/>
          <a:lstStyle/>
          <a:p>
            <a:r>
              <a:rPr lang="nl-NL" dirty="0" smtClean="0"/>
              <a:t>Huiswerk van de eerste les: </a:t>
            </a:r>
            <a:r>
              <a:rPr lang="nl-NL" dirty="0"/>
              <a:t>opdracht 3.1 op pagina 27 </a:t>
            </a:r>
            <a:r>
              <a:rPr lang="nl-NL" dirty="0" smtClean="0"/>
              <a:t>werkboek.</a:t>
            </a:r>
          </a:p>
          <a:p>
            <a:pPr lvl="1"/>
            <a:r>
              <a:rPr lang="nl-NL" dirty="0" smtClean="0"/>
              <a:t>Wie heeft dat nog niet af?</a:t>
            </a:r>
          </a:p>
          <a:p>
            <a:r>
              <a:rPr lang="nl-NL" dirty="0" smtClean="0"/>
              <a:t>Huiswerk van de tweede les: De </a:t>
            </a:r>
            <a:r>
              <a:rPr lang="nl-NL" dirty="0"/>
              <a:t>opgaven: 3.2; 3.4; 3.5; 3.6; 3.14; 3.17 en 3.19</a:t>
            </a:r>
            <a:r>
              <a:rPr lang="nl-NL" dirty="0" smtClean="0"/>
              <a:t>.</a:t>
            </a:r>
          </a:p>
          <a:p>
            <a:pPr lvl="1"/>
            <a:r>
              <a:rPr lang="nl-NL" dirty="0" smtClean="0"/>
              <a:t>We kunnen dat nu samen nakijken.</a:t>
            </a:r>
          </a:p>
          <a:p>
            <a:endParaRPr lang="nl-NL" dirty="0"/>
          </a:p>
          <a:p>
            <a:r>
              <a:rPr lang="nl-NL" dirty="0" smtClean="0"/>
              <a:t>Huiswerk voor de volgende keer: </a:t>
            </a:r>
          </a:p>
          <a:p>
            <a:pPr lvl="2"/>
            <a:r>
              <a:rPr lang="nl-NL" dirty="0" smtClean="0"/>
              <a:t>De opgaven: 3,3; 3,7; 3,8</a:t>
            </a:r>
            <a:r>
              <a:rPr lang="nl-NL" smtClean="0"/>
              <a:t>; </a:t>
            </a:r>
            <a:r>
              <a:rPr lang="nl-NL" smtClean="0"/>
              <a:t>3,11; </a:t>
            </a:r>
            <a:r>
              <a:rPr lang="nl-NL" dirty="0" smtClean="0"/>
              <a:t>3,12</a:t>
            </a:r>
          </a:p>
          <a:p>
            <a:endParaRPr lang="nl-NL" dirty="0"/>
          </a:p>
          <a:p>
            <a:r>
              <a:rPr lang="nl-NL" dirty="0" smtClean="0"/>
              <a:t>Hiervoor is de volgende wikiwijs aangemaakt: maken.wikiwijs.nl/150915</a:t>
            </a:r>
          </a:p>
          <a:p>
            <a:r>
              <a:rPr lang="nl-NL" dirty="0" smtClean="0"/>
              <a:t>Let op deze wordt telkens weer aangevuld.</a:t>
            </a:r>
          </a:p>
          <a:p>
            <a:pPr lvl="1"/>
            <a:endParaRPr lang="nl-NL" dirty="0"/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696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474</Words>
  <Application>Microsoft Office PowerPoint</Application>
  <PresentationFormat>Breedbeeld</PresentationFormat>
  <Paragraphs>45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</vt:lpstr>
      <vt:lpstr>Les 3 Kosten</vt:lpstr>
      <vt:lpstr>Herhalingen van begrippen uit de vorige lessen.</vt:lpstr>
      <vt:lpstr>Laatste rondje kostenherhaling</vt:lpstr>
      <vt:lpstr>Complementaire kosten</vt:lpstr>
      <vt:lpstr>Het huiswerk. Wie zijn welke problemen tegen gekomen?</vt:lpstr>
    </vt:vector>
  </TitlesOfParts>
  <Company>AOC Oost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3 Kosten</dc:title>
  <dc:creator>Géraar de Jong</dc:creator>
  <cp:lastModifiedBy>Géraar de Jong</cp:lastModifiedBy>
  <cp:revision>17</cp:revision>
  <dcterms:created xsi:type="dcterms:W3CDTF">2019-09-30T18:53:24Z</dcterms:created>
  <dcterms:modified xsi:type="dcterms:W3CDTF">2019-10-01T08:18:09Z</dcterms:modified>
</cp:coreProperties>
</file>