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67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672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3894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7299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9580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001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9215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825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318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890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424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741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150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573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360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532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1-10-2019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6981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3 Kosten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Complementaire kosten en Afschrijvingen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195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Herhalingen van begrippen uit de vorige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2052918"/>
            <a:ext cx="10474735" cy="419548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Wat is een exploitatie?</a:t>
            </a:r>
          </a:p>
          <a:p>
            <a:pPr lvl="2"/>
            <a:r>
              <a:rPr lang="nl-NL" dirty="0" smtClean="0"/>
              <a:t>Een overzicht van alle opbrengsten en kosten die het bedrijf/de organisatie maakt.</a:t>
            </a:r>
          </a:p>
          <a:p>
            <a:r>
              <a:rPr lang="nl-NL" dirty="0" smtClean="0"/>
              <a:t>Wat waren ook al weer exploitatiekosten?</a:t>
            </a:r>
          </a:p>
          <a:p>
            <a:pPr lvl="2"/>
            <a:r>
              <a:rPr lang="nl-NL" dirty="0" smtClean="0"/>
              <a:t>We kennen Personeelskosten; huisvestingskosten; diverse kosten (dat kunnen er veel zijn).</a:t>
            </a:r>
          </a:p>
          <a:p>
            <a:r>
              <a:rPr lang="nl-NL" dirty="0" smtClean="0"/>
              <a:t>Wat zijn kosten?</a:t>
            </a:r>
          </a:p>
          <a:p>
            <a:pPr lvl="2"/>
            <a:r>
              <a:rPr lang="nl-NL" dirty="0" smtClean="0"/>
              <a:t>Alle </a:t>
            </a:r>
            <a:r>
              <a:rPr lang="nl-NL" u="sng" dirty="0" smtClean="0"/>
              <a:t>NOODZAKELIJKE</a:t>
            </a:r>
            <a:r>
              <a:rPr lang="nl-NL" dirty="0" smtClean="0"/>
              <a:t> uitgaven die een bedrijf maakt om het zaakje draaiende te houden.</a:t>
            </a:r>
          </a:p>
          <a:p>
            <a:r>
              <a:rPr lang="nl-NL" dirty="0" smtClean="0"/>
              <a:t>Wat is verspilling?</a:t>
            </a:r>
          </a:p>
          <a:p>
            <a:pPr lvl="2"/>
            <a:r>
              <a:rPr lang="nl-NL" dirty="0" smtClean="0"/>
              <a:t>Alle andere kosten die niet gemaakt hadden hoeven worden. Deze mag je niet verrekenen.</a:t>
            </a:r>
          </a:p>
          <a:p>
            <a:r>
              <a:rPr lang="nl-NL" dirty="0" smtClean="0"/>
              <a:t>Wat waren de Personeelskosten?</a:t>
            </a:r>
          </a:p>
          <a:p>
            <a:pPr lvl="2"/>
            <a:r>
              <a:rPr lang="nl-NL" dirty="0" smtClean="0"/>
              <a:t>Dat zijn alle uitgaven die je voor je personeel moet doen. Zoals Loon, Werkkleding, Koffie en Thee in de kantine, het Personeelsuitje, Bonussen en Jubileum/verjaardagen/enz.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829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35301"/>
            <a:ext cx="9404723" cy="1400530"/>
          </a:xfrm>
        </p:spPr>
        <p:txBody>
          <a:bodyPr/>
          <a:lstStyle/>
          <a:p>
            <a:pPr algn="ctr"/>
            <a:r>
              <a:rPr lang="nl-NL" dirty="0" smtClean="0"/>
              <a:t>Laatste rondje kostenherhaling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321398"/>
            <a:ext cx="9882552" cy="5053276"/>
          </a:xfrm>
        </p:spPr>
        <p:txBody>
          <a:bodyPr>
            <a:normAutofit/>
          </a:bodyPr>
          <a:lstStyle/>
          <a:p>
            <a:r>
              <a:rPr lang="nl-NL" dirty="0" smtClean="0"/>
              <a:t>Wat zijn DIRECTE kosten?</a:t>
            </a:r>
          </a:p>
          <a:p>
            <a:pPr lvl="2"/>
            <a:r>
              <a:rPr lang="nl-NL" dirty="0" smtClean="0"/>
              <a:t>Dat zijn kosten die direct aan het product of dienst gekoppeld kunnen worden. Zoals het materiaal, de inkoopkosten, direct loon enz..</a:t>
            </a:r>
            <a:endParaRPr lang="nl-NL" dirty="0"/>
          </a:p>
          <a:p>
            <a:r>
              <a:rPr lang="nl-NL" dirty="0" smtClean="0"/>
              <a:t>Wat zijn dan de INDIRECTE kosten?</a:t>
            </a:r>
          </a:p>
          <a:p>
            <a:pPr lvl="2"/>
            <a:r>
              <a:rPr lang="nl-NL" dirty="0" smtClean="0"/>
              <a:t>Dat zijn de kosten die worden gemaakt, maar niet direct in het product of dienst terug te vinden zijn. Zoals de kosten van huur, opslag, gas/water/licht enz..</a:t>
            </a:r>
            <a:endParaRPr lang="nl-NL" dirty="0"/>
          </a:p>
          <a:p>
            <a:r>
              <a:rPr lang="nl-NL" dirty="0" smtClean="0"/>
              <a:t>Welke twee systemen voor de afschrijvingskosten kennen we?</a:t>
            </a:r>
          </a:p>
          <a:p>
            <a:pPr lvl="2"/>
            <a:r>
              <a:rPr lang="nl-NL" dirty="0" smtClean="0"/>
              <a:t>Lineaire afschrijving: elk jaar het zelfde bedrag.</a:t>
            </a:r>
          </a:p>
          <a:p>
            <a:pPr lvl="2"/>
            <a:r>
              <a:rPr lang="nl-NL" dirty="0" smtClean="0"/>
              <a:t>Afschrijving van de boekwaarde: elk jaar een vast percentage van de boekwaarde.</a:t>
            </a:r>
          </a:p>
          <a:p>
            <a:r>
              <a:rPr lang="nl-NL" dirty="0" smtClean="0"/>
              <a:t>Wat is het verschil tussen de technische en economische levensduur?</a:t>
            </a:r>
          </a:p>
          <a:p>
            <a:pPr lvl="2"/>
            <a:r>
              <a:rPr lang="nl-NL" dirty="0" smtClean="0"/>
              <a:t>De technische levensduur is de tijd zolang de machine/het apparaat nog werkt.</a:t>
            </a:r>
          </a:p>
          <a:p>
            <a:pPr lvl="2"/>
            <a:r>
              <a:rPr lang="nl-NL" dirty="0" smtClean="0"/>
              <a:t>De economische levensduur is die tijd dat de machine/het apparaat meer geld oplevert dan het aan onderhoudskosten verbruikt.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901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Complementaire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303980"/>
            <a:ext cx="9403742" cy="5131653"/>
          </a:xfrm>
        </p:spPr>
        <p:txBody>
          <a:bodyPr>
            <a:normAutofit/>
          </a:bodyPr>
          <a:lstStyle/>
          <a:p>
            <a:r>
              <a:rPr lang="nl-NL" dirty="0" smtClean="0"/>
              <a:t>Complementaire kosten zijn die kosten nodig zijn om een DPM in actie te houden.</a:t>
            </a:r>
          </a:p>
          <a:p>
            <a:pPr lvl="2"/>
            <a:r>
              <a:rPr lang="nl-NL" dirty="0" smtClean="0"/>
              <a:t>Voor een auto zijn dat bijvoorbeeld:</a:t>
            </a:r>
          </a:p>
          <a:p>
            <a:pPr lvl="7"/>
            <a:r>
              <a:rPr lang="nl-NL" dirty="0" smtClean="0"/>
              <a:t>Benzinekosten</a:t>
            </a:r>
          </a:p>
          <a:p>
            <a:pPr lvl="7"/>
            <a:r>
              <a:rPr lang="nl-NL" dirty="0" smtClean="0"/>
              <a:t>Garagekosten</a:t>
            </a:r>
          </a:p>
          <a:p>
            <a:pPr lvl="7"/>
            <a:r>
              <a:rPr lang="nl-NL" dirty="0" smtClean="0"/>
              <a:t>Reinigingskosten enz.</a:t>
            </a:r>
          </a:p>
          <a:p>
            <a:r>
              <a:rPr lang="nl-NL" dirty="0" smtClean="0"/>
              <a:t>Complementaire kosten tel je op bij de andere kosten voor het product of dienst. </a:t>
            </a:r>
          </a:p>
          <a:p>
            <a:r>
              <a:rPr lang="nl-NL" dirty="0" smtClean="0"/>
              <a:t>Alle kosten samen vormen de “totale productkosten” door de lagere afschrijving, bestel kosten en diverse andere kosten gaat de kostprijs van het product of dienst tekens iets omlaag.</a:t>
            </a:r>
          </a:p>
          <a:p>
            <a:r>
              <a:rPr lang="nl-NL" dirty="0" smtClean="0"/>
              <a:t>Op het moment dat de totale kosten weer stijgen is de economische levensduur ten einde (zie voorbeeld op pag.42)</a:t>
            </a:r>
          </a:p>
          <a:p>
            <a:r>
              <a:rPr lang="nl-NL" dirty="0" smtClean="0"/>
              <a:t>We gaan dit nog uitgebreid oefenen.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38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Het huiswerk. Wie zijn welke problemen tegen gekomen?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2052918"/>
            <a:ext cx="9978345" cy="4195481"/>
          </a:xfrm>
        </p:spPr>
        <p:txBody>
          <a:bodyPr/>
          <a:lstStyle/>
          <a:p>
            <a:r>
              <a:rPr lang="nl-NL" dirty="0" smtClean="0"/>
              <a:t>Huiswerk van de eerste les: </a:t>
            </a:r>
            <a:r>
              <a:rPr lang="nl-NL" dirty="0"/>
              <a:t>opdracht 3.1 op pagina 27 </a:t>
            </a:r>
            <a:r>
              <a:rPr lang="nl-NL" dirty="0" smtClean="0"/>
              <a:t>werkboek.</a:t>
            </a:r>
          </a:p>
          <a:p>
            <a:pPr lvl="1"/>
            <a:r>
              <a:rPr lang="nl-NL" dirty="0" smtClean="0"/>
              <a:t>Wie heeft dat nog niet af?</a:t>
            </a:r>
          </a:p>
          <a:p>
            <a:r>
              <a:rPr lang="nl-NL" dirty="0" smtClean="0"/>
              <a:t>Huiswerk van de tweede les: De </a:t>
            </a:r>
            <a:r>
              <a:rPr lang="nl-NL" dirty="0"/>
              <a:t>opgaven: 3.2; 3.4; 3.5; 3.6; 3.14; 3.17 en 3.19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We kunnen dat nu samen nakijken.</a:t>
            </a:r>
          </a:p>
          <a:p>
            <a:endParaRPr lang="nl-NL" dirty="0"/>
          </a:p>
          <a:p>
            <a:r>
              <a:rPr lang="nl-NL" dirty="0" smtClean="0"/>
              <a:t>Huiswerk voor de volgende keer: </a:t>
            </a:r>
          </a:p>
          <a:p>
            <a:pPr lvl="2"/>
            <a:r>
              <a:rPr lang="nl-NL" dirty="0" smtClean="0"/>
              <a:t>De opgaven: 3,3; 3,7; 3,8</a:t>
            </a:r>
            <a:r>
              <a:rPr lang="nl-NL" smtClean="0"/>
              <a:t>; </a:t>
            </a:r>
            <a:r>
              <a:rPr lang="nl-NL" smtClean="0"/>
              <a:t>3,11; </a:t>
            </a:r>
            <a:r>
              <a:rPr lang="nl-NL" dirty="0" smtClean="0"/>
              <a:t>3,12</a:t>
            </a:r>
          </a:p>
          <a:p>
            <a:endParaRPr lang="nl-NL" dirty="0"/>
          </a:p>
          <a:p>
            <a:r>
              <a:rPr lang="nl-NL" dirty="0" smtClean="0"/>
              <a:t>Hiervoor is de volgende wikiwijs aangemaakt: maken.wikiwijs.nl/150915</a:t>
            </a:r>
          </a:p>
          <a:p>
            <a:r>
              <a:rPr lang="nl-NL" dirty="0" smtClean="0"/>
              <a:t>Let op deze wordt telkens weer aangevuld.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96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474</Words>
  <Application>Microsoft Office PowerPoint</Application>
  <PresentationFormat>Breedbeeld</PresentationFormat>
  <Paragraphs>45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Les 3 Kosten</vt:lpstr>
      <vt:lpstr>Herhalingen van begrippen uit de vorige lessen.</vt:lpstr>
      <vt:lpstr>Laatste rondje kostenherhaling</vt:lpstr>
      <vt:lpstr>Complementaire kosten</vt:lpstr>
      <vt:lpstr>Het huiswerk. Wie zijn welke problemen tegen gekomen?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3 Kosten</dc:title>
  <dc:creator>Géraar de Jong</dc:creator>
  <cp:lastModifiedBy>Géraar de Jong</cp:lastModifiedBy>
  <cp:revision>17</cp:revision>
  <dcterms:created xsi:type="dcterms:W3CDTF">2019-09-30T18:53:24Z</dcterms:created>
  <dcterms:modified xsi:type="dcterms:W3CDTF">2019-10-01T08:18:09Z</dcterms:modified>
</cp:coreProperties>
</file>